
<file path=[Content_Types].xml><?xml version="1.0" encoding="utf-8"?>
<Types xmlns="http://schemas.openxmlformats.org/package/2006/content-types"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rels" ContentType="application/vnd.openxmlformats-package.relationships+xml"/>
  <Default Extension="xml" ContentType="application/xml"/>
  <Default Extension="png" ContentType="image/png"/>
  <Default Extension="jpg" ContentType="image/jpeg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
<Relationship Id="rId3" Type="http://schemas.openxmlformats.org/officeDocument/2006/relationships/extended-properties"  Target="docProps/app.xml"  />
<Relationship Id="rId2" Type="http://schemas.openxmlformats.org/package/2006/relationships/metadata/core-properties"  Target="docProps/core.xml"  />
<Relationship Id="rId1" Type="http://schemas.openxmlformats.org/officeDocument/2006/relationships/officeDocument"  Target="ppt/presentation.xml"  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 type="custom"/>
  <p:notesSz cx="6858000" cy="9144000"/>
  <p:defaultTextStyle>
    <a:defPPr>
      <a:defRPr lang="en-US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file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
<Relationship Id="rId1" Type="http://schemas.openxmlformats.org/officeDocument/2006/relationships/slideMaster" Target="slideMasters/slideMaster1.xml" />
<Relationship Id="rId2" Type="http://schemas.openxmlformats.org/officeDocument/2006/relationships/presProps" Target="presProps.xml" />
<Relationship Id="rId3" Type="http://schemas.openxmlformats.org/officeDocument/2006/relationships/viewProps" Target="viewProps.xml" />
<Relationship Id="rId15000" Type="http://schemas.openxmlformats.org/officeDocument/2006/relationships/theme" Target="theme/theme1.xml" />
<Relationship Id="rId5" Type="http://schemas.openxmlformats.org/officeDocument/2006/relationships/tableStyles" Target="tableStyles.xml" />
<Relationship Id="rId6" Type="http://schemas.openxmlformats.org/officeDocument/2006/relationships/slide" Target="slides/slide1.xml" />
<Relationship Id="rId7" Type="http://schemas.openxmlformats.org/officeDocument/2006/relationships/slide" Target="slides/slide2.xml" />
</Relationships>

</file>

<file path=ppt/slideLayouts/_rels/slideLayout1.xml.rels><?xml version="1.0" encoding="UTF-8" standalone="yes"?>
<Relationships xmlns="http://schemas.openxmlformats.org/package/2006/relationships">
<Relationship Id="rId1" Type="http://schemas.openxmlformats.org/officeDocument/2006/relationships/slideMaster" Target="../slideMasters/slideMaster1.xml" />
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<Relationship Id="rId1" Type="http://schemas.openxmlformats.org/officeDocument/2006/relationships/slideLayout" Target="../slideLayouts/slideLayout1.xml" />
<Relationship Id="rId15000" Type="http://schemas.openxmlformats.org/officeDocument/2006/relationships/theme" Target="../theme/theme1.xml" />
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</p:titleStyle>
    <p:bodyStyle>
</p:bodyStyle>
    <p:otherStyle>
      <a:defPPr>
        <a:defRPr lang="en-US"/>
      </a:defPPr>
    </p:otherStyle>
  </p:txStyles>
</p:sldMaster>
</file>

<file path=ppt/slides/_rels/slide1.xml.rels><?xml version="1.0" encoding="UTF-8" standalone="yes"?>
<Relationships xmlns="http://schemas.openxmlformats.org/package/2006/relationships">
<Relationship Id="rId1" Type="http://schemas.openxmlformats.org/officeDocument/2006/relationships/slideLayout" Target="../slideLayouts/slideLayout1.xml" />
<Relationship Id="rId6" Type="http://schemas.openxmlformats.org/officeDocument/2006/relationships/image" Target="../media/image1.png" />
</Relationships>

</file>

<file path=ppt/slides/_rels/slide2.xml.rels><?xml version="1.0" encoding="UTF-8" standalone="yes"?>
<Relationships xmlns="http://schemas.openxmlformats.org/package/2006/relationships">
<Relationship Id="rId1" Type="http://schemas.openxmlformats.org/officeDocument/2006/relationships/slideLayout" Target="../slideLayouts/slideLayout1.xml" />
<Relationship Id="rId6" Type="http://schemas.openxmlformats.org/officeDocument/2006/relationships/image" Target="../media/image2.png" 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1170000" y="104857"/>
            <a:ext cx="50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200" b="1" i="0" smtClean="0">
                <a:solidFill>
                  <a:srgbClr val="000000">
</a:srgbClr>
                </a:solidFill>
                <a:latin typeface="Arial"/>
              </a:rPr>
              <a:t>CENTRO DE ASISTENCIA SOCIAL ROSARIO CASTELLANOS</a:t>
            </a:r>
            <a:r>
              <a:rPr lang="en-US" sz="12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810000" y="275333"/>
            <a:ext cx="57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100" b="1" i="0" smtClean="0">
                <a:solidFill>
                  <a:srgbClr val="000000">
</a:srgbClr>
                </a:solidFill>
                <a:latin typeface="Arial"/>
              </a:rPr>
              <a:t>SAN LUIS POTOSI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260000" y="445809"/>
            <a:ext cx="48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Indicadores Financieros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1170000" y="616285"/>
            <a:ext cx="50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1" i="0" smtClean="0">
                <a:solidFill>
                  <a:srgbClr val="000000">
</a:srgbClr>
                </a:solidFill>
                <a:latin typeface="Arial"/>
              </a:rPr>
              <a:t> Del 01/ene/2021 Al 31/dic./2021</a:t>
            </a:r>
            <a:r>
              <a:rPr lang="en-US" sz="900"/>
              <a:t> </a:t>
            </a:r>
          </a:p>
        </p:txBody>
      </p:sp>
      <p:pic>
        <p:nvPicPr>
          <p:cNvPr id="26" name="Picture26" descr="imag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62000"/>
            <a:ext cx="1260000" cy="270000"/>
          </a:xfrm>
          <a:prstGeom prst="rect">
            <a:avLst/>
          </a:prstGeom>
          <a:noFill/>
        </p:spPr>
      </p:pic>
      <p:sp>
        <p:nvSpPr>
          <p:cNvPr id="27" name="TextBox 26"/>
          <p:cNvSpPr>
            <a:spLocks noGrp="1"/>
          </p:cNvSpPr>
          <p:nvPr>
            <p:ph/>
          </p:nvPr>
        </p:nvSpPr>
        <p:spPr>
          <a:xfrm>
            <a:off x="270000" y="702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 smtClean="0">
                <a:solidFill>
                  <a:srgbClr val="000000">
</a:srgbClr>
                </a:solidFill>
                <a:latin typeface="Arial"/>
              </a:rPr>
              <a:t>Rep: rptIndicadores</a:t>
            </a:r>
            <a:r>
              <a:rPr lang="en-US" sz="600"/>
              <a:t> </a:t>
            </a:r>
          </a:p>
        </p:txBody>
      </p:sp>
      <p:sp>
        <p:nvSpPr>
          <p:cNvPr id="33" name="TextBox 32"/>
          <p:cNvSpPr>
            <a:spLocks noGrp="1"/>
          </p:cNvSpPr>
          <p:nvPr>
            <p:ph/>
          </p:nvPr>
        </p:nvSpPr>
        <p:spPr>
          <a:xfrm>
            <a:off x="6480000" y="612000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26/abr./2022</a:t>
            </a:r>
            <a:r>
              <a:rPr lang="en-US" sz="700"/>
              <a:t> </a:t>
            </a:r>
          </a:p>
        </p:txBody>
      </p:sp>
      <p:sp>
        <p:nvSpPr>
          <p:cNvPr id="39" name="TextBox 38"/>
          <p:cNvSpPr>
            <a:spLocks noGrp="1"/>
          </p:cNvSpPr>
          <p:nvPr>
            <p:ph/>
          </p:nvPr>
        </p:nvSpPr>
        <p:spPr>
          <a:xfrm>
            <a:off x="6480000" y="720000"/>
            <a:ext cx="630000" cy="162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11:38 a. m.</a:t>
            </a:r>
            <a:r>
              <a:rPr lang="en-US" sz="700"/>
              <a:t> </a:t>
            </a:r>
          </a:p>
        </p:txBody>
      </p:sp>
      <p:sp>
        <p:nvSpPr>
          <p:cNvPr id="45" name="TextBox 44"/>
          <p:cNvSpPr>
            <a:spLocks noGrp="1"/>
          </p:cNvSpPr>
          <p:nvPr>
            <p:ph/>
          </p:nvPr>
        </p:nvSpPr>
        <p:spPr>
          <a:xfrm>
            <a:off x="5670000" y="720000"/>
            <a:ext cx="900000" cy="162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670000" y="612000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7" name="LineObject 56"/>
          <p:cNvCxnSpPr/>
          <p:nvPr/>
        </p:nvCxnSpPr>
        <p:spPr>
          <a:xfrm>
            <a:off x="6570000" y="612000"/>
            <a:ext cx="1" cy="270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>
            <a:spLocks noGrp="1"/>
          </p:cNvSpPr>
          <p:nvPr>
            <p:ph/>
          </p:nvPr>
        </p:nvSpPr>
        <p:spPr>
          <a:xfrm>
            <a:off x="270000" y="579142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 smtClean="0">
                <a:solidFill>
                  <a:srgbClr val="000000">
</a:srgbClr>
                </a:solidFill>
                <a:latin typeface="Arial"/>
              </a:rPr>
              <a:t>Usr: cpalomares</a:t>
            </a:r>
            <a:r>
              <a:rPr lang="en-US" sz="600"/>
              <a:t> </a:t>
            </a:r>
          </a:p>
        </p:txBody>
      </p:sp>
      <p:sp>
        <p:nvSpPr>
          <p:cNvPr id="64" name="TextBox 63"/>
          <p:cNvSpPr>
            <a:spLocks noGrp="1"/>
          </p:cNvSpPr>
          <p:nvPr>
            <p:ph/>
          </p:nvPr>
        </p:nvSpPr>
        <p:spPr>
          <a:xfrm>
            <a:off x="1170000" y="702000"/>
            <a:ext cx="50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cxnSp>
        <p:nvCxnSpPr>
          <p:cNvPr id="70" name="LineObject 69"/>
          <p:cNvCxnSpPr/>
          <p:nvPr/>
        </p:nvCxnSpPr>
        <p:spPr>
          <a:xfrm flipH="1" flipV="1">
            <a:off x="270000" y="1152000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>
            <a:spLocks noGrp="1"/>
          </p:cNvSpPr>
          <p:nvPr>
            <p:ph/>
          </p:nvPr>
        </p:nvSpPr>
        <p:spPr>
          <a:xfrm>
            <a:off x="5490000" y="972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Parametro</a:t>
            </a:r>
            <a:r>
              <a:rPr lang="en-US" sz="1000"/>
              <a:t> </a:t>
            </a:r>
          </a:p>
        </p:txBody>
      </p:sp>
      <p:sp>
        <p:nvSpPr>
          <p:cNvPr id="77" name="TextBox 76"/>
          <p:cNvSpPr>
            <a:spLocks noGrp="1"/>
          </p:cNvSpPr>
          <p:nvPr>
            <p:ph/>
          </p:nvPr>
        </p:nvSpPr>
        <p:spPr>
          <a:xfrm>
            <a:off x="270000" y="972000"/>
            <a:ext cx="35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Indicador</a:t>
            </a:r>
            <a:r>
              <a:rPr lang="en-US" sz="1000"/>
              <a:t> </a:t>
            </a:r>
          </a:p>
        </p:txBody>
      </p:sp>
      <p:sp>
        <p:nvSpPr>
          <p:cNvPr id="83" name="TextBox 82"/>
          <p:cNvSpPr>
            <a:spLocks noGrp="1"/>
          </p:cNvSpPr>
          <p:nvPr>
            <p:ph/>
          </p:nvPr>
        </p:nvSpPr>
        <p:spPr>
          <a:xfrm>
            <a:off x="3870000" y="972000"/>
            <a:ext cx="15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Resultado</a:t>
            </a:r>
            <a:r>
              <a:rPr lang="en-US" sz="1000"/>
              <a:t> </a:t>
            </a:r>
          </a:p>
        </p:txBody>
      </p:sp>
      <p:cxnSp>
        <p:nvCxnSpPr>
          <p:cNvPr id="89" name="LineObject 88"/>
          <p:cNvCxnSpPr/>
          <p:nvPr/>
        </p:nvCxnSpPr>
        <p:spPr>
          <a:xfrm flipH="1" flipV="1">
            <a:off x="270000" y="943428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>
            <a:spLocks noGrp="1"/>
          </p:cNvSpPr>
          <p:nvPr>
            <p:ph/>
          </p:nvPr>
        </p:nvSpPr>
        <p:spPr>
          <a:xfrm>
            <a:off x="270000" y="1203904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01.- LIQUIDEZ  (Activo Circulante / Pasivo Circulante)</a:t>
            </a:r>
            <a:r>
              <a:rPr lang="en-US" sz="800"/>
              <a:t> </a:t>
            </a:r>
          </a:p>
        </p:txBody>
      </p:sp>
      <p:cxnSp>
        <p:nvCxnSpPr>
          <p:cNvPr id="96" name="LineObject 95"/>
          <p:cNvCxnSpPr/>
          <p:nvPr/>
        </p:nvCxnSpPr>
        <p:spPr>
          <a:xfrm flipH="1" flipV="1">
            <a:off x="270000" y="1370095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>
            <a:spLocks noGrp="1"/>
          </p:cNvSpPr>
          <p:nvPr>
            <p:ph/>
          </p:nvPr>
        </p:nvSpPr>
        <p:spPr>
          <a:xfrm>
            <a:off x="450000" y="1426285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$2,234,548.90 / $702,890.16</a:t>
            </a:r>
            <a:r>
              <a:rPr lang="en-US" sz="800"/>
              <a:t> </a:t>
            </a:r>
          </a:p>
        </p:txBody>
      </p:sp>
      <p:sp>
        <p:nvSpPr>
          <p:cNvPr id="103" name="TextBox 102"/>
          <p:cNvSpPr>
            <a:spLocks noGrp="1"/>
          </p:cNvSpPr>
          <p:nvPr>
            <p:ph/>
          </p:nvPr>
        </p:nvSpPr>
        <p:spPr>
          <a:xfrm>
            <a:off x="5490000" y="1614285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Aceptable = de 1.0 a 1.1 veces</a:t>
            </a:r>
            <a:r>
              <a:rPr lang="en-US" sz="800"/>
              <a:t> </a:t>
            </a:r>
          </a:p>
        </p:txBody>
      </p:sp>
      <p:sp>
        <p:nvSpPr>
          <p:cNvPr id="109" name="TextBox 108"/>
          <p:cNvSpPr>
            <a:spLocks noGrp="1"/>
          </p:cNvSpPr>
          <p:nvPr>
            <p:ph/>
          </p:nvPr>
        </p:nvSpPr>
        <p:spPr>
          <a:xfrm>
            <a:off x="5490000" y="1787333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c) No aceptable = menor a 1.0 veces</a:t>
            </a:r>
            <a:r>
              <a:rPr lang="en-US" sz="800"/>
              <a:t> </a:t>
            </a:r>
          </a:p>
        </p:txBody>
      </p:sp>
      <p:sp>
        <p:nvSpPr>
          <p:cNvPr id="115" name="TextBox 114"/>
          <p:cNvSpPr>
            <a:spLocks noGrp="1"/>
          </p:cNvSpPr>
          <p:nvPr>
            <p:ph/>
          </p:nvPr>
        </p:nvSpPr>
        <p:spPr>
          <a:xfrm>
            <a:off x="450000" y="1615809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Se dispone de 3.18 de activo circulante para pagar cada $1.00 de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obligaciones a corto plazo. Por lo que se cuenta con liquidez.</a:t>
            </a:r>
            <a:r>
              <a:rPr lang="en-US" sz="800"/>
              <a:t> </a:t>
            </a:r>
          </a:p>
        </p:txBody>
      </p:sp>
      <p:sp>
        <p:nvSpPr>
          <p:cNvPr id="121" name="TextBox 120"/>
          <p:cNvSpPr>
            <a:spLocks noGrp="1"/>
          </p:cNvSpPr>
          <p:nvPr>
            <p:ph/>
          </p:nvPr>
        </p:nvSpPr>
        <p:spPr>
          <a:xfrm>
            <a:off x="3960000" y="1427142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3.18</a:t>
            </a:r>
            <a:r>
              <a:rPr lang="en-US" sz="800"/>
              <a:t> </a:t>
            </a:r>
          </a:p>
        </p:txBody>
      </p:sp>
      <p:sp>
        <p:nvSpPr>
          <p:cNvPr id="127" name="TextBox 126"/>
          <p:cNvSpPr>
            <a:spLocks noGrp="1"/>
          </p:cNvSpPr>
          <p:nvPr>
            <p:ph/>
          </p:nvPr>
        </p:nvSpPr>
        <p:spPr>
          <a:xfrm>
            <a:off x="5490000" y="1426285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de 1.1 veces</a:t>
            </a:r>
            <a:r>
              <a:rPr lang="en-US" sz="800"/>
              <a:t> </a:t>
            </a:r>
          </a:p>
        </p:txBody>
      </p:sp>
      <p:sp>
        <p:nvSpPr>
          <p:cNvPr id="133" name="TextBox 132"/>
          <p:cNvSpPr>
            <a:spLocks noGrp="1"/>
          </p:cNvSpPr>
          <p:nvPr>
            <p:ph/>
          </p:nvPr>
        </p:nvSpPr>
        <p:spPr>
          <a:xfrm>
            <a:off x="270000" y="2027714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02.- MÁRGEN DE SEGURIDAD   ( (Activo Circulante - Pasivo Circulante) /  Pasivo Circulante)</a:t>
            </a:r>
            <a:r>
              <a:rPr lang="en-US" sz="800"/>
              <a:t> </a:t>
            </a:r>
          </a:p>
        </p:txBody>
      </p:sp>
      <p:cxnSp>
        <p:nvCxnSpPr>
          <p:cNvPr id="139" name="LineObject 138"/>
          <p:cNvCxnSpPr/>
          <p:nvPr/>
        </p:nvCxnSpPr>
        <p:spPr>
          <a:xfrm flipH="1" flipV="1">
            <a:off x="270000" y="2193904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>
            <a:spLocks noGrp="1"/>
          </p:cNvSpPr>
          <p:nvPr>
            <p:ph/>
          </p:nvPr>
        </p:nvSpPr>
        <p:spPr>
          <a:xfrm>
            <a:off x="450000" y="2250095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($2,234,548.90 - $702,890.16 ) / $702,890.16</a:t>
            </a:r>
            <a:r>
              <a:rPr lang="en-US" sz="800"/>
              <a:t> </a:t>
            </a:r>
          </a:p>
        </p:txBody>
      </p:sp>
      <p:sp>
        <p:nvSpPr>
          <p:cNvPr id="146" name="TextBox 145"/>
          <p:cNvSpPr>
            <a:spLocks noGrp="1"/>
          </p:cNvSpPr>
          <p:nvPr>
            <p:ph/>
          </p:nvPr>
        </p:nvSpPr>
        <p:spPr>
          <a:xfrm>
            <a:off x="5490000" y="2438095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Aceptable = de 0% a 35%</a:t>
            </a:r>
            <a:r>
              <a:rPr lang="en-US" sz="800"/>
              <a:t> </a:t>
            </a:r>
          </a:p>
        </p:txBody>
      </p:sp>
      <p:sp>
        <p:nvSpPr>
          <p:cNvPr id="152" name="TextBox 151"/>
          <p:cNvSpPr>
            <a:spLocks noGrp="1"/>
          </p:cNvSpPr>
          <p:nvPr>
            <p:ph/>
          </p:nvPr>
        </p:nvSpPr>
        <p:spPr>
          <a:xfrm>
            <a:off x="5490000" y="2611142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c) No aceptable = menor a 0%</a:t>
            </a:r>
            <a:r>
              <a:rPr lang="en-US" sz="800"/>
              <a:t> </a:t>
            </a:r>
          </a:p>
        </p:txBody>
      </p:sp>
      <p:sp>
        <p:nvSpPr>
          <p:cNvPr id="158" name="TextBox 157"/>
          <p:cNvSpPr>
            <a:spLocks noGrp="1"/>
          </p:cNvSpPr>
          <p:nvPr>
            <p:ph/>
          </p:nvPr>
        </p:nvSpPr>
        <p:spPr>
          <a:xfrm>
            <a:off x="450000" y="2439619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Se cuenta con un nivel positivo de márgen de seguridad para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solventar contingencias.</a:t>
            </a:r>
            <a:r>
              <a:rPr lang="en-US" sz="800"/>
              <a:t> </a:t>
            </a:r>
          </a:p>
        </p:txBody>
      </p:sp>
      <p:sp>
        <p:nvSpPr>
          <p:cNvPr id="164" name="TextBox 163"/>
          <p:cNvSpPr>
            <a:spLocks noGrp="1"/>
          </p:cNvSpPr>
          <p:nvPr>
            <p:ph/>
          </p:nvPr>
        </p:nvSpPr>
        <p:spPr>
          <a:xfrm>
            <a:off x="3960000" y="2250952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217.90%</a:t>
            </a:r>
            <a:r>
              <a:rPr lang="en-US" sz="800"/>
              <a:t> </a:t>
            </a:r>
          </a:p>
        </p:txBody>
      </p:sp>
      <p:sp>
        <p:nvSpPr>
          <p:cNvPr id="170" name="TextBox 169"/>
          <p:cNvSpPr>
            <a:spLocks noGrp="1"/>
          </p:cNvSpPr>
          <p:nvPr>
            <p:ph/>
          </p:nvPr>
        </p:nvSpPr>
        <p:spPr>
          <a:xfrm>
            <a:off x="5490000" y="2250095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a 35%</a:t>
            </a:r>
            <a:r>
              <a:rPr lang="en-US" sz="800"/>
              <a:t> </a:t>
            </a:r>
          </a:p>
        </p:txBody>
      </p:sp>
      <p:sp>
        <p:nvSpPr>
          <p:cNvPr id="176" name="TextBox 175"/>
          <p:cNvSpPr>
            <a:spLocks noGrp="1"/>
          </p:cNvSpPr>
          <p:nvPr>
            <p:ph/>
          </p:nvPr>
        </p:nvSpPr>
        <p:spPr>
          <a:xfrm>
            <a:off x="270000" y="2851524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03.-PROPORCIÓN DEL PASIVO A CORTO PLAZO SOBRE EL PASIVO TOTAL (Pasivo Circulante/Pasivo Total)</a:t>
            </a:r>
            <a:r>
              <a:rPr lang="en-US" sz="800"/>
              <a:t> </a:t>
            </a:r>
          </a:p>
        </p:txBody>
      </p:sp>
      <p:cxnSp>
        <p:nvCxnSpPr>
          <p:cNvPr id="182" name="LineObject 181"/>
          <p:cNvCxnSpPr/>
          <p:nvPr/>
        </p:nvCxnSpPr>
        <p:spPr>
          <a:xfrm flipH="1" flipV="1">
            <a:off x="270000" y="3017714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>
            <a:spLocks noGrp="1"/>
          </p:cNvSpPr>
          <p:nvPr>
            <p:ph/>
          </p:nvPr>
        </p:nvSpPr>
        <p:spPr>
          <a:xfrm>
            <a:off x="450000" y="3073905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($702,890.16 / $1,111,520.88 )</a:t>
            </a:r>
            <a:r>
              <a:rPr lang="en-US" sz="800"/>
              <a:t> </a:t>
            </a:r>
          </a:p>
        </p:txBody>
      </p:sp>
      <p:sp>
        <p:nvSpPr>
          <p:cNvPr id="189" name="TextBox 188"/>
          <p:cNvSpPr>
            <a:spLocks noGrp="1"/>
          </p:cNvSpPr>
          <p:nvPr>
            <p:ph/>
          </p:nvPr>
        </p:nvSpPr>
        <p:spPr>
          <a:xfrm>
            <a:off x="5490000" y="3261904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No Aceptable = menor a 50%</a:t>
            </a:r>
            <a:r>
              <a:rPr lang="en-US" sz="800"/>
              <a:t> </a:t>
            </a:r>
          </a:p>
        </p:txBody>
      </p:sp>
      <p:sp>
        <p:nvSpPr>
          <p:cNvPr id="195" name="TextBox 194"/>
          <p:cNvSpPr>
            <a:spLocks noGrp="1"/>
          </p:cNvSpPr>
          <p:nvPr>
            <p:ph/>
          </p:nvPr>
        </p:nvSpPr>
        <p:spPr>
          <a:xfrm>
            <a:off x="5490000" y="3434952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201" name="TextBox 200"/>
          <p:cNvSpPr>
            <a:spLocks noGrp="1"/>
          </p:cNvSpPr>
          <p:nvPr>
            <p:ph/>
          </p:nvPr>
        </p:nvSpPr>
        <p:spPr>
          <a:xfrm>
            <a:off x="450000" y="3263428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El resultado indica que el financiamiento a corto plazo predomina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respecto al pasivo a largo plazo.</a:t>
            </a:r>
            <a:r>
              <a:rPr lang="en-US" sz="800"/>
              <a:t> </a:t>
            </a:r>
          </a:p>
        </p:txBody>
      </p:sp>
      <p:sp>
        <p:nvSpPr>
          <p:cNvPr id="207" name="TextBox 206"/>
          <p:cNvSpPr>
            <a:spLocks noGrp="1"/>
          </p:cNvSpPr>
          <p:nvPr>
            <p:ph/>
          </p:nvPr>
        </p:nvSpPr>
        <p:spPr>
          <a:xfrm>
            <a:off x="3960000" y="3074762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63.23%</a:t>
            </a:r>
            <a:r>
              <a:rPr lang="en-US" sz="800"/>
              <a:t> </a:t>
            </a:r>
          </a:p>
        </p:txBody>
      </p:sp>
      <p:sp>
        <p:nvSpPr>
          <p:cNvPr id="213" name="TextBox 212"/>
          <p:cNvSpPr>
            <a:spLocks noGrp="1"/>
          </p:cNvSpPr>
          <p:nvPr>
            <p:ph/>
          </p:nvPr>
        </p:nvSpPr>
        <p:spPr>
          <a:xfrm>
            <a:off x="5490000" y="3073905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o igual a 50%</a:t>
            </a:r>
            <a:r>
              <a:rPr lang="en-US" sz="800"/>
              <a:t> </a:t>
            </a:r>
          </a:p>
        </p:txBody>
      </p:sp>
      <p:sp>
        <p:nvSpPr>
          <p:cNvPr id="219" name="TextBox 218"/>
          <p:cNvSpPr>
            <a:spLocks noGrp="1"/>
          </p:cNvSpPr>
          <p:nvPr>
            <p:ph/>
          </p:nvPr>
        </p:nvSpPr>
        <p:spPr>
          <a:xfrm>
            <a:off x="270000" y="3675333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04.- SOLVENCIA  (Pasivo Total / Activo Total)</a:t>
            </a:r>
            <a:r>
              <a:rPr lang="en-US" sz="800"/>
              <a:t> </a:t>
            </a:r>
          </a:p>
        </p:txBody>
      </p:sp>
      <p:cxnSp>
        <p:nvCxnSpPr>
          <p:cNvPr id="225" name="LineObject 224"/>
          <p:cNvCxnSpPr/>
          <p:nvPr/>
        </p:nvCxnSpPr>
        <p:spPr>
          <a:xfrm flipH="1" flipV="1">
            <a:off x="270000" y="3841523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450000" y="3897714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$1,111,520.88 / $3,755,863.17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5490000" y="4085714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Aceptable = de 0% a 35%</a:t>
            </a:r>
            <a:r>
              <a:rPr lang="en-US" sz="8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5490000" y="4258762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c) No aceptable = menor a 0%</a:t>
            </a:r>
            <a:r>
              <a:rPr lang="en-US" sz="8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450000" y="4087238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Se cuenta con un nivel positivo de solvencia para cumplir con sus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compromisos a largo plazo.</a:t>
            </a:r>
            <a:r>
              <a:rPr lang="en-US" sz="800"/>
              <a:t> </a:t>
            </a:r>
          </a:p>
        </p:txBody>
      </p: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3960000" y="3898571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29.59%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5490000" y="3897714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a 35%</a:t>
            </a:r>
            <a:r>
              <a:rPr lang="en-US" sz="8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270000" y="4499143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05.- AUTONOMÍA FINANCIERA  (Ingresos Propios / Ingresos Totales)</a:t>
            </a:r>
            <a:r>
              <a:rPr lang="en-US" sz="800"/>
              <a:t> </a:t>
            </a:r>
          </a:p>
        </p:txBody>
      </p:sp>
      <p:cxnSp>
        <p:nvCxnSpPr>
          <p:cNvPr id="268" name="LineObject 267"/>
          <p:cNvCxnSpPr/>
          <p:nvPr/>
        </p:nvCxnSpPr>
        <p:spPr>
          <a:xfrm flipH="1" flipV="1">
            <a:off x="270000" y="4665333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>
            <a:spLocks noGrp="1"/>
          </p:cNvSpPr>
          <p:nvPr>
            <p:ph/>
          </p:nvPr>
        </p:nvSpPr>
        <p:spPr>
          <a:xfrm>
            <a:off x="450000" y="4721524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$12,846,377.10 / $12,846,377.10</a:t>
            </a:r>
            <a:r>
              <a:rPr lang="en-US" sz="800"/>
              <a:t> </a:t>
            </a:r>
          </a:p>
        </p:txBody>
      </p:sp>
      <p:sp>
        <p:nvSpPr>
          <p:cNvPr id="275" name="TextBox 274"/>
          <p:cNvSpPr>
            <a:spLocks noGrp="1"/>
          </p:cNvSpPr>
          <p:nvPr>
            <p:ph/>
          </p:nvPr>
        </p:nvSpPr>
        <p:spPr>
          <a:xfrm>
            <a:off x="5490000" y="4909524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No aceptable = menor a 50%</a:t>
            </a:r>
            <a:r>
              <a:rPr lang="en-US" sz="800"/>
              <a:t> </a:t>
            </a:r>
          </a:p>
        </p:txBody>
      </p:sp>
      <p:sp>
        <p:nvSpPr>
          <p:cNvPr id="281" name="TextBox 280"/>
          <p:cNvSpPr>
            <a:spLocks noGrp="1"/>
          </p:cNvSpPr>
          <p:nvPr>
            <p:ph/>
          </p:nvPr>
        </p:nvSpPr>
        <p:spPr>
          <a:xfrm>
            <a:off x="5490000" y="5082571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287" name="TextBox 286"/>
          <p:cNvSpPr>
            <a:spLocks noGrp="1"/>
          </p:cNvSpPr>
          <p:nvPr>
            <p:ph/>
          </p:nvPr>
        </p:nvSpPr>
        <p:spPr>
          <a:xfrm>
            <a:off x="450000" y="4911047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El resultado refleja el procentaje de los ingresos propios, por lo que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se cuenta con autonomia financiera.</a:t>
            </a:r>
            <a:r>
              <a:rPr lang="en-US" sz="800"/>
              <a:t> </a:t>
            </a:r>
          </a:p>
        </p:txBody>
      </p:sp>
      <p:sp>
        <p:nvSpPr>
          <p:cNvPr id="293" name="TextBox 292"/>
          <p:cNvSpPr>
            <a:spLocks noGrp="1"/>
          </p:cNvSpPr>
          <p:nvPr>
            <p:ph/>
          </p:nvPr>
        </p:nvSpPr>
        <p:spPr>
          <a:xfrm>
            <a:off x="3960000" y="4722381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100.00%</a:t>
            </a:r>
            <a:r>
              <a:rPr lang="en-US" sz="800"/>
              <a:t> </a:t>
            </a:r>
          </a:p>
        </p:txBody>
      </p:sp>
      <p:sp>
        <p:nvSpPr>
          <p:cNvPr id="299" name="TextBox 298"/>
          <p:cNvSpPr>
            <a:spLocks noGrp="1"/>
          </p:cNvSpPr>
          <p:nvPr>
            <p:ph/>
          </p:nvPr>
        </p:nvSpPr>
        <p:spPr>
          <a:xfrm>
            <a:off x="5490000" y="4721524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o igual a 50%</a:t>
            </a:r>
            <a:r>
              <a:rPr lang="en-US" sz="800"/>
              <a:t> </a:t>
            </a:r>
          </a:p>
        </p:txBody>
      </p:sp>
      <p:sp>
        <p:nvSpPr>
          <p:cNvPr id="305" name="TextBox 304"/>
          <p:cNvSpPr>
            <a:spLocks noGrp="1"/>
          </p:cNvSpPr>
          <p:nvPr>
            <p:ph/>
          </p:nvPr>
        </p:nvSpPr>
        <p:spPr>
          <a:xfrm>
            <a:off x="270000" y="5322953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06.- AUTONOMÍA FINANCIERA PARA CUBRIR EL GASTO CORRIENTE (Ingresos Propios / Gasto Corriente)</a:t>
            </a:r>
            <a:r>
              <a:rPr lang="en-US" sz="800"/>
              <a:t> </a:t>
            </a:r>
          </a:p>
        </p:txBody>
      </p:sp>
      <p:cxnSp>
        <p:nvCxnSpPr>
          <p:cNvPr id="311" name="LineObject 310"/>
          <p:cNvCxnSpPr/>
          <p:nvPr/>
        </p:nvCxnSpPr>
        <p:spPr>
          <a:xfrm flipH="1" flipV="1">
            <a:off x="270000" y="5489143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/>
          <p:cNvSpPr>
            <a:spLocks noGrp="1"/>
          </p:cNvSpPr>
          <p:nvPr>
            <p:ph/>
          </p:nvPr>
        </p:nvSpPr>
        <p:spPr>
          <a:xfrm>
            <a:off x="450000" y="5545333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$12,846,377.10 / $13,364,712.77</a:t>
            </a:r>
            <a:r>
              <a:rPr lang="en-US" sz="800"/>
              <a:t> </a:t>
            </a:r>
          </a:p>
        </p:txBody>
      </p:sp>
      <p:sp>
        <p:nvSpPr>
          <p:cNvPr id="318" name="TextBox 317"/>
          <p:cNvSpPr>
            <a:spLocks noGrp="1"/>
          </p:cNvSpPr>
          <p:nvPr>
            <p:ph/>
          </p:nvPr>
        </p:nvSpPr>
        <p:spPr>
          <a:xfrm>
            <a:off x="5490000" y="5733333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Aceptable = 45% al 55%</a:t>
            </a:r>
            <a:r>
              <a:rPr lang="en-US" sz="800"/>
              <a:t> </a:t>
            </a:r>
          </a:p>
        </p:txBody>
      </p:sp>
      <p:sp>
        <p:nvSpPr>
          <p:cNvPr id="324" name="TextBox 323"/>
          <p:cNvSpPr>
            <a:spLocks noGrp="1"/>
          </p:cNvSpPr>
          <p:nvPr>
            <p:ph/>
          </p:nvPr>
        </p:nvSpPr>
        <p:spPr>
          <a:xfrm>
            <a:off x="5490000" y="5906381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c) No aceptable = menor al 45%</a:t>
            </a:r>
            <a:r>
              <a:rPr lang="en-US" sz="800"/>
              <a:t> </a:t>
            </a:r>
          </a:p>
        </p:txBody>
      </p:sp>
      <p:sp>
        <p:nvSpPr>
          <p:cNvPr id="330" name="TextBox 329"/>
          <p:cNvSpPr>
            <a:spLocks noGrp="1"/>
          </p:cNvSpPr>
          <p:nvPr>
            <p:ph/>
          </p:nvPr>
        </p:nvSpPr>
        <p:spPr>
          <a:xfrm>
            <a:off x="450000" y="5734857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El gasto corriente es cubierto en un  96.12% con recursos propios,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por lo cual se cuenta con un nivel positivo de autonomía financiera,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para cubrir su gasto corriente.</a:t>
            </a:r>
            <a:r>
              <a:rPr lang="en-US" sz="800"/>
              <a:t> </a:t>
            </a:r>
          </a:p>
        </p:txBody>
      </p:sp>
      <p:sp>
        <p:nvSpPr>
          <p:cNvPr id="336" name="TextBox 335"/>
          <p:cNvSpPr>
            <a:spLocks noGrp="1"/>
          </p:cNvSpPr>
          <p:nvPr>
            <p:ph/>
          </p:nvPr>
        </p:nvSpPr>
        <p:spPr>
          <a:xfrm>
            <a:off x="3960000" y="5546190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96.12%</a:t>
            </a:r>
            <a:r>
              <a:rPr lang="en-US" sz="800"/>
              <a:t> </a:t>
            </a:r>
          </a:p>
        </p:txBody>
      </p:sp>
      <p:sp>
        <p:nvSpPr>
          <p:cNvPr id="342" name="TextBox 341"/>
          <p:cNvSpPr>
            <a:spLocks noGrp="1"/>
          </p:cNvSpPr>
          <p:nvPr>
            <p:ph/>
          </p:nvPr>
        </p:nvSpPr>
        <p:spPr>
          <a:xfrm>
            <a:off x="5490000" y="5545333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al 55%</a:t>
            </a:r>
            <a:r>
              <a:rPr lang="en-US" sz="800"/>
              <a:t> </a:t>
            </a:r>
          </a:p>
        </p:txBody>
      </p:sp>
      <p:sp>
        <p:nvSpPr>
          <p:cNvPr id="348" name="TextBox 347"/>
          <p:cNvSpPr>
            <a:spLocks noGrp="1"/>
          </p:cNvSpPr>
          <p:nvPr>
            <p:ph/>
          </p:nvPr>
        </p:nvSpPr>
        <p:spPr>
          <a:xfrm>
            <a:off x="270000" y="6146762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07.- REALIZACIÓN DE INVERSIONES, SERVICIOS Y BENEFICIO SOCIAL (Gasto de capital / Otros Ingresos)</a:t>
            </a:r>
            <a:r>
              <a:rPr lang="en-US" sz="800"/>
              <a:t> </a:t>
            </a:r>
          </a:p>
        </p:txBody>
      </p:sp>
      <p:cxnSp>
        <p:nvCxnSpPr>
          <p:cNvPr id="354" name="LineObject 353"/>
          <p:cNvCxnSpPr/>
          <p:nvPr/>
        </p:nvCxnSpPr>
        <p:spPr>
          <a:xfrm flipH="1" flipV="1">
            <a:off x="270000" y="6312953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" name="TextBox 354"/>
          <p:cNvSpPr>
            <a:spLocks noGrp="1"/>
          </p:cNvSpPr>
          <p:nvPr>
            <p:ph/>
          </p:nvPr>
        </p:nvSpPr>
        <p:spPr>
          <a:xfrm>
            <a:off x="450000" y="6369143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361" name="TextBox 360"/>
          <p:cNvSpPr>
            <a:spLocks noGrp="1"/>
          </p:cNvSpPr>
          <p:nvPr>
            <p:ph/>
          </p:nvPr>
        </p:nvSpPr>
        <p:spPr>
          <a:xfrm>
            <a:off x="5490000" y="6557143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Aceptable = 60% al 70%</a:t>
            </a:r>
            <a:r>
              <a:rPr lang="en-US" sz="800"/>
              <a:t> </a:t>
            </a:r>
          </a:p>
        </p:txBody>
      </p:sp>
      <p:sp>
        <p:nvSpPr>
          <p:cNvPr id="367" name="TextBox 366"/>
          <p:cNvSpPr>
            <a:spLocks noGrp="1"/>
          </p:cNvSpPr>
          <p:nvPr>
            <p:ph/>
          </p:nvPr>
        </p:nvSpPr>
        <p:spPr>
          <a:xfrm>
            <a:off x="5490000" y="6730190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c) No aceptable = menor al 60%</a:t>
            </a:r>
            <a:r>
              <a:rPr lang="en-US" sz="800"/>
              <a:t> </a:t>
            </a:r>
          </a:p>
        </p:txBody>
      </p:sp>
      <p:sp>
        <p:nvSpPr>
          <p:cNvPr id="373" name="TextBox 372"/>
          <p:cNvSpPr>
            <a:spLocks noGrp="1"/>
          </p:cNvSpPr>
          <p:nvPr>
            <p:ph/>
          </p:nvPr>
        </p:nvSpPr>
        <p:spPr>
          <a:xfrm>
            <a:off x="450000" y="6558666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379" name="TextBox 378"/>
          <p:cNvSpPr>
            <a:spLocks noGrp="1"/>
          </p:cNvSpPr>
          <p:nvPr>
            <p:ph/>
          </p:nvPr>
        </p:nvSpPr>
        <p:spPr>
          <a:xfrm>
            <a:off x="3960000" y="6370000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0.00</a:t>
            </a:r>
            <a:r>
              <a:rPr lang="en-US" sz="800"/>
              <a:t> </a:t>
            </a:r>
          </a:p>
        </p:txBody>
      </p:sp>
      <p:sp>
        <p:nvSpPr>
          <p:cNvPr id="385" name="TextBox 384"/>
          <p:cNvSpPr>
            <a:spLocks noGrp="1"/>
          </p:cNvSpPr>
          <p:nvPr>
            <p:ph/>
          </p:nvPr>
        </p:nvSpPr>
        <p:spPr>
          <a:xfrm>
            <a:off x="5490000" y="6369143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mayor al 70%</a:t>
            </a:r>
            <a:r>
              <a:rPr lang="en-US" sz="800"/>
              <a:t> </a:t>
            </a:r>
          </a:p>
        </p:txBody>
      </p:sp>
      <p:sp>
        <p:nvSpPr>
          <p:cNvPr id="391" name="TextBox 390"/>
          <p:cNvSpPr>
            <a:spLocks noGrp="1"/>
          </p:cNvSpPr>
          <p:nvPr>
            <p:ph/>
          </p:nvPr>
        </p:nvSpPr>
        <p:spPr>
          <a:xfrm>
            <a:off x="270000" y="6970572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08.- RESULTADO FINANCIERO  ((Saldo Inicial + Ingresos Totales) / Gasto Total)</a:t>
            </a:r>
            <a:r>
              <a:rPr lang="en-US" sz="800"/>
              <a:t> </a:t>
            </a:r>
          </a:p>
        </p:txBody>
      </p:sp>
      <p:cxnSp>
        <p:nvCxnSpPr>
          <p:cNvPr id="397" name="LineObject 396"/>
          <p:cNvCxnSpPr/>
          <p:nvPr/>
        </p:nvCxnSpPr>
        <p:spPr>
          <a:xfrm flipH="1" flipV="1">
            <a:off x="270000" y="7136762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" name="TextBox 397"/>
          <p:cNvSpPr>
            <a:spLocks noGrp="1"/>
          </p:cNvSpPr>
          <p:nvPr>
            <p:ph/>
          </p:nvPr>
        </p:nvSpPr>
        <p:spPr>
          <a:xfrm>
            <a:off x="450000" y="7192952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$8,878,973.99 + $12,846,377.10 / $13,364,712.77</a:t>
            </a:r>
            <a:r>
              <a:rPr lang="en-US" sz="800"/>
              <a:t> </a:t>
            </a:r>
          </a:p>
        </p:txBody>
      </p:sp>
      <p:sp>
        <p:nvSpPr>
          <p:cNvPr id="404" name="TextBox 403"/>
          <p:cNvSpPr>
            <a:spLocks noGrp="1"/>
          </p:cNvSpPr>
          <p:nvPr>
            <p:ph/>
          </p:nvPr>
        </p:nvSpPr>
        <p:spPr>
          <a:xfrm>
            <a:off x="5490000" y="7380952"/>
            <a:ext cx="1980000" cy="135714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b) No Aceptable = Menor a 1</a:t>
            </a:r>
            <a:r>
              <a:rPr lang="en-US" sz="800"/>
              <a:t> </a:t>
            </a:r>
          </a:p>
        </p:txBody>
      </p:sp>
      <p:sp>
        <p:nvSpPr>
          <p:cNvPr id="410" name="TextBox 409"/>
          <p:cNvSpPr>
            <a:spLocks noGrp="1"/>
          </p:cNvSpPr>
          <p:nvPr>
            <p:ph/>
          </p:nvPr>
        </p:nvSpPr>
        <p:spPr>
          <a:xfrm>
            <a:off x="5490000" y="7554000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416" name="TextBox 415"/>
          <p:cNvSpPr>
            <a:spLocks noGrp="1"/>
          </p:cNvSpPr>
          <p:nvPr>
            <p:ph/>
          </p:nvPr>
        </p:nvSpPr>
        <p:spPr>
          <a:xfrm>
            <a:off x="450000" y="7382476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Se cuenta con un nivel Positivo de equilibrio financiero en la</a:t>
            </a:r>
            <a:r>
              <a:rPr lang="en-US" sz="800"/>
              <a:t> </a:t>
            </a:r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administración de los recursos.</a:t>
            </a:r>
            <a:r>
              <a:rPr lang="en-US" sz="800"/>
              <a:t> </a:t>
            </a:r>
          </a:p>
        </p:txBody>
      </p:sp>
      <p:sp>
        <p:nvSpPr>
          <p:cNvPr id="422" name="TextBox 421"/>
          <p:cNvSpPr>
            <a:spLocks noGrp="1"/>
          </p:cNvSpPr>
          <p:nvPr>
            <p:ph/>
          </p:nvPr>
        </p:nvSpPr>
        <p:spPr>
          <a:xfrm>
            <a:off x="3960000" y="7193809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1.63</a:t>
            </a:r>
            <a:r>
              <a:rPr lang="en-US" sz="800"/>
              <a:t> </a:t>
            </a:r>
          </a:p>
        </p:txBody>
      </p:sp>
      <p:sp>
        <p:nvSpPr>
          <p:cNvPr id="428" name="TextBox 427"/>
          <p:cNvSpPr>
            <a:spLocks noGrp="1"/>
          </p:cNvSpPr>
          <p:nvPr>
            <p:ph/>
          </p:nvPr>
        </p:nvSpPr>
        <p:spPr>
          <a:xfrm>
            <a:off x="5490000" y="7192952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a) Positivo = Igual o mayor a 1</a:t>
            </a:r>
            <a:r>
              <a:rPr lang="en-US" sz="800"/>
              <a:t> </a:t>
            </a:r>
          </a:p>
        </p:txBody>
      </p:sp>
      <p:sp>
        <p:nvSpPr>
          <p:cNvPr id="434" name="TextBox 433"/>
          <p:cNvSpPr>
            <a:spLocks noGrp="1"/>
          </p:cNvSpPr>
          <p:nvPr>
            <p:ph/>
          </p:nvPr>
        </p:nvSpPr>
        <p:spPr>
          <a:xfrm>
            <a:off x="270000" y="7794381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09.- PROPORCIÓN DEL GASTO CORRIENTE SOBRE EL GASTO TOTAL (Gasto corriente / Gasto Total)</a:t>
            </a:r>
            <a:r>
              <a:rPr lang="en-US" sz="800"/>
              <a:t> </a:t>
            </a:r>
          </a:p>
        </p:txBody>
      </p:sp>
      <p:cxnSp>
        <p:nvCxnSpPr>
          <p:cNvPr id="440" name="LineObject 439"/>
          <p:cNvCxnSpPr/>
          <p:nvPr/>
        </p:nvCxnSpPr>
        <p:spPr>
          <a:xfrm flipH="1" flipV="1">
            <a:off x="270000" y="7960572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TextBox 440"/>
          <p:cNvSpPr>
            <a:spLocks noGrp="1"/>
          </p:cNvSpPr>
          <p:nvPr>
            <p:ph/>
          </p:nvPr>
        </p:nvSpPr>
        <p:spPr>
          <a:xfrm>
            <a:off x="450000" y="8016762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$13,364,712.77 / $13,364,712.77</a:t>
            </a:r>
            <a:r>
              <a:rPr lang="en-US" sz="800"/>
              <a:t> </a:t>
            </a:r>
          </a:p>
        </p:txBody>
      </p:sp>
      <p:sp>
        <p:nvSpPr>
          <p:cNvPr id="447" name="TextBox 446"/>
          <p:cNvSpPr>
            <a:spLocks noGrp="1"/>
          </p:cNvSpPr>
          <p:nvPr>
            <p:ph/>
          </p:nvPr>
        </p:nvSpPr>
        <p:spPr>
          <a:xfrm>
            <a:off x="5490000" y="8204762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453" name="TextBox 452"/>
          <p:cNvSpPr>
            <a:spLocks noGrp="1"/>
          </p:cNvSpPr>
          <p:nvPr>
            <p:ph/>
          </p:nvPr>
        </p:nvSpPr>
        <p:spPr>
          <a:xfrm>
            <a:off x="5490000" y="8377809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459" name="TextBox 458"/>
          <p:cNvSpPr>
            <a:spLocks noGrp="1"/>
          </p:cNvSpPr>
          <p:nvPr>
            <p:ph/>
          </p:nvPr>
        </p:nvSpPr>
        <p:spPr>
          <a:xfrm>
            <a:off x="450000" y="8206285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El gasto corriente representan el 100.00% del gasto total.</a:t>
            </a:r>
            <a:r>
              <a:rPr lang="en-US" sz="800"/>
              <a:t> </a:t>
            </a:r>
          </a:p>
        </p:txBody>
      </p:sp>
      <p:sp>
        <p:nvSpPr>
          <p:cNvPr id="465" name="TextBox 464"/>
          <p:cNvSpPr>
            <a:spLocks noGrp="1"/>
          </p:cNvSpPr>
          <p:nvPr>
            <p:ph/>
          </p:nvPr>
        </p:nvSpPr>
        <p:spPr>
          <a:xfrm>
            <a:off x="3960000" y="8017619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100.00%</a:t>
            </a:r>
            <a:r>
              <a:rPr lang="en-US" sz="800"/>
              <a:t> </a:t>
            </a:r>
          </a:p>
        </p:txBody>
      </p:sp>
      <p:sp>
        <p:nvSpPr>
          <p:cNvPr id="471" name="TextBox 470"/>
          <p:cNvSpPr>
            <a:spLocks noGrp="1"/>
          </p:cNvSpPr>
          <p:nvPr>
            <p:ph/>
          </p:nvPr>
        </p:nvSpPr>
        <p:spPr>
          <a:xfrm>
            <a:off x="5490000" y="8016762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477" name="TextBox 476"/>
          <p:cNvSpPr>
            <a:spLocks noGrp="1"/>
          </p:cNvSpPr>
          <p:nvPr>
            <p:ph/>
          </p:nvPr>
        </p:nvSpPr>
        <p:spPr>
          <a:xfrm>
            <a:off x="270000" y="8618191"/>
            <a:ext cx="72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1" i="0" smtClean="0">
                <a:solidFill>
                  <a:srgbClr val="000000">
</a:srgbClr>
                </a:solidFill>
                <a:latin typeface="Arial"/>
              </a:rPr>
              <a:t>10.- PROPORCIÓN DE LOS SERVICIOS PERSONALES S/GASTO CORRIENTE (Servicios Personales/Gasto corriente)</a:t>
            </a:r>
            <a:r>
              <a:rPr lang="en-US" sz="800"/>
              <a:t> </a:t>
            </a:r>
          </a:p>
        </p:txBody>
      </p:sp>
      <p:cxnSp>
        <p:nvCxnSpPr>
          <p:cNvPr id="483" name="LineObject 482"/>
          <p:cNvCxnSpPr/>
          <p:nvPr/>
        </p:nvCxnSpPr>
        <p:spPr>
          <a:xfrm flipH="1" flipV="1">
            <a:off x="270000" y="8784381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450000" y="8840572"/>
            <a:ext cx="33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$11,656,141.78 / $13,364,712.77</a:t>
            </a:r>
            <a:r>
              <a:rPr lang="en-US" sz="800"/>
              <a:t> </a:t>
            </a:r>
          </a:p>
        </p:txBody>
      </p: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5490000" y="9028571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5490000" y="9201619"/>
            <a:ext cx="1980000" cy="1588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450000" y="9030095"/>
            <a:ext cx="333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Los servicios personales representan el 87.21% del gasto corriente.</a:t>
            </a:r>
            <a:r>
              <a:rPr lang="en-US" sz="8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3960000" y="8841428"/>
            <a:ext cx="135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87.21%</a:t>
            </a:r>
            <a:r>
              <a:rPr lang="en-US" sz="800"/>
              <a:t> </a:t>
            </a:r>
          </a:p>
        </p:txBody>
      </p: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5490000" y="8840572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6660000" y="9806381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Page 1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1170000" y="104857"/>
            <a:ext cx="50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200" b="1" i="0" smtClean="0">
                <a:solidFill>
                  <a:srgbClr val="000000">
</a:srgbClr>
                </a:solidFill>
                <a:latin typeface="Arial"/>
              </a:rPr>
              <a:t>CENTRO DE ASISTENCIA SOCIAL ROSARIO CASTELLANOS</a:t>
            </a:r>
            <a:r>
              <a:rPr lang="en-US" sz="12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810000" y="275333"/>
            <a:ext cx="57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100" b="1" i="0" smtClean="0">
                <a:solidFill>
                  <a:srgbClr val="000000">
</a:srgbClr>
                </a:solidFill>
                <a:latin typeface="Arial"/>
              </a:rPr>
              <a:t>SAN LUIS POTOSI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260000" y="445809"/>
            <a:ext cx="48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Indicadores Financieros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1170000" y="616285"/>
            <a:ext cx="50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1" i="0" smtClean="0">
                <a:solidFill>
                  <a:srgbClr val="000000">
</a:srgbClr>
                </a:solidFill>
                <a:latin typeface="Arial"/>
              </a:rPr>
              <a:t> Del 01/ene/2021 Al 31/dic./2021</a:t>
            </a:r>
            <a:r>
              <a:rPr lang="en-US" sz="900"/>
              <a:t> </a:t>
            </a:r>
          </a:p>
        </p:txBody>
      </p:sp>
      <p:pic>
        <p:nvPicPr>
          <p:cNvPr id="26" name="Picture26" descr="image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62000"/>
            <a:ext cx="1260000" cy="270000"/>
          </a:xfrm>
          <a:prstGeom prst="rect">
            <a:avLst/>
          </a:prstGeom>
          <a:noFill/>
        </p:spPr>
      </p:pic>
      <p:sp>
        <p:nvSpPr>
          <p:cNvPr id="27" name="TextBox 26"/>
          <p:cNvSpPr>
            <a:spLocks noGrp="1"/>
          </p:cNvSpPr>
          <p:nvPr>
            <p:ph/>
          </p:nvPr>
        </p:nvSpPr>
        <p:spPr>
          <a:xfrm>
            <a:off x="270000" y="702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 smtClean="0">
                <a:solidFill>
                  <a:srgbClr val="000000">
</a:srgbClr>
                </a:solidFill>
                <a:latin typeface="Arial"/>
              </a:rPr>
              <a:t>Rep: rptIndicadores</a:t>
            </a:r>
            <a:r>
              <a:rPr lang="en-US" sz="600"/>
              <a:t> </a:t>
            </a:r>
          </a:p>
        </p:txBody>
      </p:sp>
      <p:sp>
        <p:nvSpPr>
          <p:cNvPr id="33" name="TextBox 32"/>
          <p:cNvSpPr>
            <a:spLocks noGrp="1"/>
          </p:cNvSpPr>
          <p:nvPr>
            <p:ph/>
          </p:nvPr>
        </p:nvSpPr>
        <p:spPr>
          <a:xfrm>
            <a:off x="6480000" y="612000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26/abr./2022</a:t>
            </a:r>
            <a:r>
              <a:rPr lang="en-US" sz="700"/>
              <a:t> </a:t>
            </a:r>
          </a:p>
        </p:txBody>
      </p:sp>
      <p:sp>
        <p:nvSpPr>
          <p:cNvPr id="39" name="TextBox 38"/>
          <p:cNvSpPr>
            <a:spLocks noGrp="1"/>
          </p:cNvSpPr>
          <p:nvPr>
            <p:ph/>
          </p:nvPr>
        </p:nvSpPr>
        <p:spPr>
          <a:xfrm>
            <a:off x="6480000" y="720000"/>
            <a:ext cx="630000" cy="162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11:38 a. m.</a:t>
            </a:r>
            <a:r>
              <a:rPr lang="en-US" sz="700"/>
              <a:t> </a:t>
            </a:r>
          </a:p>
        </p:txBody>
      </p:sp>
      <p:sp>
        <p:nvSpPr>
          <p:cNvPr id="45" name="TextBox 44"/>
          <p:cNvSpPr>
            <a:spLocks noGrp="1"/>
          </p:cNvSpPr>
          <p:nvPr>
            <p:ph/>
          </p:nvPr>
        </p:nvSpPr>
        <p:spPr>
          <a:xfrm>
            <a:off x="5670000" y="720000"/>
            <a:ext cx="900000" cy="162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670000" y="612000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r"/>
            <a:r>
              <a:rPr lang="en-US" sz="700" b="0" i="0" smtClean="0">
                <a:solidFill>
                  <a:srgbClr val="000000">
</a:srgbClr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7" name="LineObject 56"/>
          <p:cNvCxnSpPr/>
          <p:nvPr/>
        </p:nvCxnSpPr>
        <p:spPr>
          <a:xfrm>
            <a:off x="6570000" y="612000"/>
            <a:ext cx="1" cy="270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>
            <a:spLocks noGrp="1"/>
          </p:cNvSpPr>
          <p:nvPr>
            <p:ph/>
          </p:nvPr>
        </p:nvSpPr>
        <p:spPr>
          <a:xfrm>
            <a:off x="270000" y="579142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 smtClean="0">
                <a:solidFill>
                  <a:srgbClr val="000000">
</a:srgbClr>
                </a:solidFill>
                <a:latin typeface="Arial"/>
              </a:rPr>
              <a:t>Usr: cpalomares</a:t>
            </a:r>
            <a:r>
              <a:rPr lang="en-US" sz="600"/>
              <a:t> </a:t>
            </a:r>
          </a:p>
        </p:txBody>
      </p:sp>
      <p:sp>
        <p:nvSpPr>
          <p:cNvPr id="64" name="TextBox 63"/>
          <p:cNvSpPr>
            <a:spLocks noGrp="1"/>
          </p:cNvSpPr>
          <p:nvPr>
            <p:ph/>
          </p:nvPr>
        </p:nvSpPr>
        <p:spPr>
          <a:xfrm>
            <a:off x="1170000" y="702000"/>
            <a:ext cx="50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cxnSp>
        <p:nvCxnSpPr>
          <p:cNvPr id="70" name="LineObject 69"/>
          <p:cNvCxnSpPr/>
          <p:nvPr/>
        </p:nvCxnSpPr>
        <p:spPr>
          <a:xfrm flipH="1" flipV="1">
            <a:off x="270000" y="1152000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>
            <a:spLocks noGrp="1"/>
          </p:cNvSpPr>
          <p:nvPr>
            <p:ph/>
          </p:nvPr>
        </p:nvSpPr>
        <p:spPr>
          <a:xfrm>
            <a:off x="5490000" y="972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Parametro</a:t>
            </a:r>
            <a:r>
              <a:rPr lang="en-US" sz="1000"/>
              <a:t> </a:t>
            </a:r>
          </a:p>
        </p:txBody>
      </p:sp>
      <p:sp>
        <p:nvSpPr>
          <p:cNvPr id="77" name="TextBox 76"/>
          <p:cNvSpPr>
            <a:spLocks noGrp="1"/>
          </p:cNvSpPr>
          <p:nvPr>
            <p:ph/>
          </p:nvPr>
        </p:nvSpPr>
        <p:spPr>
          <a:xfrm>
            <a:off x="270000" y="972000"/>
            <a:ext cx="35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Indicador</a:t>
            </a:r>
            <a:r>
              <a:rPr lang="en-US" sz="1000"/>
              <a:t> </a:t>
            </a:r>
          </a:p>
        </p:txBody>
      </p:sp>
      <p:sp>
        <p:nvSpPr>
          <p:cNvPr id="83" name="TextBox 82"/>
          <p:cNvSpPr>
            <a:spLocks noGrp="1"/>
          </p:cNvSpPr>
          <p:nvPr>
            <p:ph/>
          </p:nvPr>
        </p:nvSpPr>
        <p:spPr>
          <a:xfrm>
            <a:off x="3870000" y="972000"/>
            <a:ext cx="15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1000" b="1" i="0" smtClean="0">
                <a:solidFill>
                  <a:srgbClr val="000000">
</a:srgbClr>
                </a:solidFill>
                <a:latin typeface="Arial"/>
              </a:rPr>
              <a:t>Resultado</a:t>
            </a:r>
            <a:r>
              <a:rPr lang="en-US" sz="1000"/>
              <a:t> </a:t>
            </a:r>
          </a:p>
        </p:txBody>
      </p:sp>
      <p:cxnSp>
        <p:nvCxnSpPr>
          <p:cNvPr id="89" name="LineObject 88"/>
          <p:cNvCxnSpPr/>
          <p:nvPr/>
        </p:nvCxnSpPr>
        <p:spPr>
          <a:xfrm flipH="1" flipV="1">
            <a:off x="270000" y="943428"/>
            <a:ext cx="7200000" cy="15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>
            <a:spLocks noGrp="1"/>
          </p:cNvSpPr>
          <p:nvPr>
            <p:ph/>
          </p:nvPr>
        </p:nvSpPr>
        <p:spPr>
          <a:xfrm>
            <a:off x="3960000" y="1656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ADMINISTRADORA</a:t>
            </a:r>
            <a:r>
              <a:rPr lang="en-US" sz="800"/>
              <a:t> </a:t>
            </a:r>
          </a:p>
        </p:txBody>
      </p:sp>
      <p:sp>
        <p:nvSpPr>
          <p:cNvPr id="96" name="TextBox 95"/>
          <p:cNvSpPr>
            <a:spLocks noGrp="1"/>
          </p:cNvSpPr>
          <p:nvPr>
            <p:ph/>
          </p:nvPr>
        </p:nvSpPr>
        <p:spPr>
          <a:xfrm>
            <a:off x="540000" y="1659142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DIRECTORA GENERAL</a:t>
            </a:r>
            <a:r>
              <a:rPr lang="en-US" sz="800"/>
              <a:t> </a:t>
            </a:r>
          </a:p>
        </p:txBody>
      </p:sp>
      <p:sp>
        <p:nvSpPr>
          <p:cNvPr id="102" name="TextBox 101"/>
          <p:cNvSpPr>
            <a:spLocks noGrp="1"/>
          </p:cNvSpPr>
          <p:nvPr>
            <p:ph/>
          </p:nvPr>
        </p:nvSpPr>
        <p:spPr>
          <a:xfrm>
            <a:off x="540000" y="2178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08" name="TextBox 107"/>
          <p:cNvSpPr>
            <a:spLocks noGrp="1"/>
          </p:cNvSpPr>
          <p:nvPr>
            <p:ph/>
          </p:nvPr>
        </p:nvSpPr>
        <p:spPr>
          <a:xfrm>
            <a:off x="3960000" y="2178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14" name="TextBox 113"/>
          <p:cNvSpPr>
            <a:spLocks noGrp="1"/>
          </p:cNvSpPr>
          <p:nvPr>
            <p:ph/>
          </p:nvPr>
        </p:nvSpPr>
        <p:spPr>
          <a:xfrm>
            <a:off x="540000" y="2052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20" name="TextBox 119"/>
          <p:cNvSpPr>
            <a:spLocks noGrp="1"/>
          </p:cNvSpPr>
          <p:nvPr>
            <p:ph/>
          </p:nvPr>
        </p:nvSpPr>
        <p:spPr>
          <a:xfrm>
            <a:off x="3960000" y="2052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26" name="TextBox 125"/>
          <p:cNvSpPr>
            <a:spLocks noGrp="1"/>
          </p:cNvSpPr>
          <p:nvPr>
            <p:ph/>
          </p:nvPr>
        </p:nvSpPr>
        <p:spPr>
          <a:xfrm>
            <a:off x="540000" y="2682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32" name="TextBox 131"/>
          <p:cNvSpPr>
            <a:spLocks noGrp="1"/>
          </p:cNvSpPr>
          <p:nvPr>
            <p:ph/>
          </p:nvPr>
        </p:nvSpPr>
        <p:spPr>
          <a:xfrm>
            <a:off x="3960000" y="2682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38" name="TextBox 137"/>
          <p:cNvSpPr>
            <a:spLocks noGrp="1"/>
          </p:cNvSpPr>
          <p:nvPr>
            <p:ph/>
          </p:nvPr>
        </p:nvSpPr>
        <p:spPr>
          <a:xfrm>
            <a:off x="540000" y="2916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44" name="TextBox 143"/>
          <p:cNvSpPr>
            <a:spLocks noGrp="1"/>
          </p:cNvSpPr>
          <p:nvPr>
            <p:ph/>
          </p:nvPr>
        </p:nvSpPr>
        <p:spPr>
          <a:xfrm>
            <a:off x="3960000" y="2916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/>
            </a:r>
            <a:r>
              <a:rPr lang="en-US" sz="800"/>
              <a:t> </a:t>
            </a:r>
          </a:p>
        </p:txBody>
      </p:sp>
      <p:sp>
        <p:nvSpPr>
          <p:cNvPr id="150" name="TextBox 149"/>
          <p:cNvSpPr>
            <a:spLocks noGrp="1"/>
          </p:cNvSpPr>
          <p:nvPr>
            <p:ph/>
          </p:nvPr>
        </p:nvSpPr>
        <p:spPr>
          <a:xfrm>
            <a:off x="540000" y="1422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CLAUDIA DEL ROCIO ROSALES FERNANDEZ</a:t>
            </a:r>
            <a:r>
              <a:rPr lang="en-US" sz="800"/>
              <a:t> </a:t>
            </a:r>
          </a:p>
        </p:txBody>
      </p:sp>
      <p:sp>
        <p:nvSpPr>
          <p:cNvPr id="156" name="TextBox 155"/>
          <p:cNvSpPr>
            <a:spLocks noGrp="1"/>
          </p:cNvSpPr>
          <p:nvPr>
            <p:ph/>
          </p:nvPr>
        </p:nvSpPr>
        <p:spPr>
          <a:xfrm>
            <a:off x="3960000" y="1422000"/>
            <a:ext cx="32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CLAUDIA PALOMARES AZUA</a:t>
            </a:r>
            <a:r>
              <a:rPr lang="en-US" sz="800"/>
              <a:t> </a:t>
            </a:r>
          </a:p>
        </p:txBody>
      </p:sp>
      <p:cxnSp>
        <p:nvCxnSpPr>
          <p:cNvPr id="162" name="LineObject 161"/>
          <p:cNvCxnSpPr/>
          <p:nvPr/>
        </p:nvCxnSpPr>
        <p:spPr>
          <a:xfrm>
            <a:off x="540000" y="1422000"/>
            <a:ext cx="32400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LineObject 162"/>
          <p:cNvCxnSpPr/>
          <p:nvPr/>
        </p:nvCxnSpPr>
        <p:spPr>
          <a:xfrm>
            <a:off x="3960000" y="1422000"/>
            <a:ext cx="32400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>
            <a:spLocks noGrp="1"/>
          </p:cNvSpPr>
          <p:nvPr>
            <p:ph/>
          </p:nvPr>
        </p:nvSpPr>
        <p:spPr>
          <a:xfrm>
            <a:off x="6660000" y="9806381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800" b="0" i="0" smtClean="0">
                <a:solidFill>
                  <a:srgbClr val="000000">
</a:srgbClr>
                </a:solidFill>
                <a:latin typeface="Arial"/>
              </a:rPr>
              <a:t>Page 2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Financieros</dc:title>
  <dc:creator>FastReport.NET</dc:creator>
</cp:coreProperties>
</file>